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399" r:id="rId3"/>
    <p:sldId id="400" r:id="rId4"/>
    <p:sldId id="396" r:id="rId5"/>
    <p:sldId id="401" r:id="rId6"/>
    <p:sldId id="261" r:id="rId7"/>
    <p:sldId id="307" r:id="rId8"/>
    <p:sldId id="402" r:id="rId9"/>
    <p:sldId id="404" r:id="rId10"/>
    <p:sldId id="403" r:id="rId11"/>
    <p:sldId id="388" r:id="rId12"/>
    <p:sldId id="405" r:id="rId13"/>
    <p:sldId id="4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2CA02C"/>
    <a:srgbClr val="DBF9FB"/>
    <a:srgbClr val="F5DBF5"/>
    <a:srgbClr val="00B0F0"/>
    <a:srgbClr val="0432FF"/>
    <a:srgbClr val="FFF2CC"/>
    <a:srgbClr val="FF0000"/>
    <a:srgbClr val="F8CBAD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5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FD3D6-A555-40C8-8ADD-2EDFFD96AADF}" type="datetimeFigureOut">
              <a:rPr lang="en-US" smtClean="0"/>
              <a:t>3/5/26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22CD3-D0D8-4FD7-A586-D4A022DA9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DD0-DB4F-33C4-B3B3-BF7BB18A5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1EB80-FCAF-C83B-B64A-0B87EFA4D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1B238-C316-29D4-D5CE-5F7FA5D6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58A9-34B6-4181-AC67-2E9BB5B7CDE8}" type="datetime1">
              <a:rPr lang="en-US" smtClean="0"/>
              <a:t>3/5/26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1D74-B899-F23F-672E-3B03AD2C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1549-6C61-A9EA-4911-6E1304DA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450A-B7FE-110D-F5E4-496C07C7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74D32-FE06-3E04-B745-59C06C14C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2A80-E24D-CA19-05BB-03F6872B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EE6-CCF1-4BDF-A9E3-0D291024837B}" type="datetime1">
              <a:rPr lang="en-US" smtClean="0"/>
              <a:t>3/5/26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492EF-C2A7-B7F4-9CC2-0B34EE13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D08B-E24E-22FB-AE39-F7D1453A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7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319296-49F2-A2B4-F3D9-8F7D192F4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3AEF6-0973-94C3-829E-490EECCC2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89272-4694-39AF-CCDE-A4B4282B7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F30C3-F9AD-44F5-A7E5-F41848C44BD1}" type="datetime1">
              <a:rPr lang="en-US" smtClean="0"/>
              <a:t>3/5/26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CFF8C-D812-49B4-A6FB-185AE45D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0074-00B2-C5EA-FBAD-4586C48D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8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16B56-19F3-6B16-8E47-AEA4F214D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D3597-BC45-CB5D-5B31-6CA02E99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5ABB-160C-4ED5-BB53-602A9C1FF57B}" type="datetime1">
              <a:rPr lang="en-US" smtClean="0"/>
              <a:t>3/5/26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1BB6E-62F9-805A-32C5-924C5822B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15281-BDDA-BE36-E782-B1DB0CE1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57AC25-A279-43AA-B5A4-98ECB61E4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E237B9C-B57C-0F85-1063-BDCBC9D4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32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2F3E-DE0D-E171-A5DD-7CAA2DE3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7F9C4-8811-C949-545E-4D1FD2F9C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31BE6-20E5-A306-1BBF-1216F4F0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8BC7-B017-43F4-940D-6D6F3E8872BA}" type="datetime1">
              <a:rPr lang="en-US" smtClean="0"/>
              <a:t>3/5/26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CA5B2-8D48-07DF-9C66-5D49732AD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05124-31CA-5095-2E4F-030BC2AD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4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B09B-75C6-F827-EDDA-CD740A9E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69D75-09EC-871F-C9E6-8165E4E38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145BB-3EF3-9379-7A0A-17821AF8B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B1EDA-07E3-9FE1-AFE7-21D22E7D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6994-6DC8-46E0-A39E-159A504CA1C6}" type="datetime1">
              <a:rPr lang="en-US" smtClean="0"/>
              <a:t>3/5/26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746C7-C0FE-0927-1960-9113A59D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96980-BD64-4790-DB7A-25D112DB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0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A7F1-DA5B-B5C7-EEAB-AA2961BF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A6B4F-52D1-ABA6-A024-33FFC2484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5165E-CF53-4781-2615-51F063750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A7504-AF36-B6D6-3ECB-62A9C1615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B42CD-75C1-87DF-B16E-812959551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00608D-9BC8-28FD-FC21-1B8B2367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359D-C943-4465-A8C9-A4C3D19D14EC}" type="datetime1">
              <a:rPr lang="en-US" smtClean="0"/>
              <a:t>3/5/26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FF8EDA-FF97-EAD9-1649-B2D58D53F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7892FD-B912-45C1-38AE-554F5002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F590-243D-0DC1-AEC3-75BE85F0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E71C7-A832-FD03-9313-3A4A0CF9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C2FF-8A1C-444B-9E43-E9E714F7A16F}" type="datetime1">
              <a:rPr lang="en-US" smtClean="0"/>
              <a:t>3/5/26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3486F-8B53-E3BB-0427-2D6C039F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03AC3-8B05-99D7-033E-82211F2D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3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073FF-DA7F-3863-0DE5-14690262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1468-10A7-40A6-BC40-164006F12D08}" type="datetime1">
              <a:rPr lang="en-US" smtClean="0"/>
              <a:t>3/5/26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833F9-72CF-D5AD-C396-6001810C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C8631-3210-99C6-84EB-1C3F2CA8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5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310EA-EF3D-512A-D745-D5937395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718F0-A42D-FDA5-0EB7-FBAEFAED0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2878D-2C46-1A59-2C83-97B4B3AE0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6F2BB-6A07-1227-B744-6513908BB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B12-F9CD-4410-88DA-F1C98C37C4A7}" type="datetime1">
              <a:rPr lang="en-US" smtClean="0"/>
              <a:t>3/5/26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62BD1-37F4-4690-8A99-48F5ED51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245B8-6FFC-52E4-3407-E6A5301B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6FB6-3CF3-010E-1D71-7C7CE487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E2C8FE-3F67-394F-56FC-D3782A3B6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B678E-4D83-6D22-3414-0ADDE00BF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55BAB-204F-8AF2-F477-F80566BED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8C6-0473-4E4B-A487-FB52A2244026}" type="datetime1">
              <a:rPr lang="en-US" smtClean="0"/>
              <a:t>3/5/26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F05D3-2084-A3CE-5BAF-5B53B142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FF6F7-0F0C-7E0C-01A2-D8700255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0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2D7BA-DF8D-5459-6973-6D172FF6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47C15-72C5-78E3-4C05-055AAC937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97A38-9165-ECBE-F04B-0B34C31DB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80251-3B61-43BE-9FC7-057E81830A81}" type="datetime1">
              <a:rPr lang="en-US" smtClean="0"/>
              <a:t>3/5/26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2757D-8FEF-C36F-F25F-8BE14EADE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437BE-C5DD-BDED-E2D6-9EF062B2B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7AC25-A279-43AA-B5A4-98ECB61E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MvGnmmP3c0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7EB2C-8A5C-D631-E0EE-D56C3B3A9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091" y="438616"/>
            <a:ext cx="11425818" cy="1803624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venir Next LT Pro" panose="020B0504020202020204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Diffusion Policies and </a:t>
            </a:r>
            <a:br>
              <a:rPr lang="en-US" sz="4400" b="1" dirty="0">
                <a:latin typeface="Avenir Next LT Pro" panose="020B0504020202020204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</a:br>
            <a:r>
              <a:rPr lang="en-US" sz="4400" b="1" dirty="0">
                <a:latin typeface="Avenir Next LT Pro" panose="020B0504020202020204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Vision-Language-Action (VLA) Models</a:t>
            </a:r>
            <a:endParaRPr lang="en-US" sz="4400" b="1" dirty="0">
              <a:solidFill>
                <a:srgbClr val="2CA02C"/>
              </a:solidFill>
              <a:latin typeface="Avenir Next LT Pro" panose="020B0504020202020204" pitchFamily="34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10" name="Picture 9" descr="A cartoon of robots walking towards a box&#10;&#10;AI-generated content may be incorrect.">
            <a:extLst>
              <a:ext uri="{FF2B5EF4-FFF2-40B4-BE49-F238E27FC236}">
                <a16:creationId xmlns:a16="http://schemas.microsoft.com/office/drawing/2014/main" id="{BA239711-811B-D904-0D1D-1A509FAED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3"/>
          <a:stretch>
            <a:fillRect/>
          </a:stretch>
        </p:blipFill>
        <p:spPr>
          <a:xfrm>
            <a:off x="2209800" y="2568540"/>
            <a:ext cx="7772400" cy="36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77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27F11-B887-E3C0-8BE2-096C00E3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D6A1-52CC-68EA-0724-F083E589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Action Chunk and Model Predictive Control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ED5A6762-8FE2-B306-EC4C-F1CA64E3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74C4D1-75F8-067A-9649-430E018718E2}"/>
              </a:ext>
            </a:extLst>
          </p:cNvPr>
          <p:cNvSpPr txBox="1">
            <a:spLocks/>
          </p:cNvSpPr>
          <p:nvPr/>
        </p:nvSpPr>
        <p:spPr>
          <a:xfrm>
            <a:off x="838200" y="1179576"/>
            <a:ext cx="10515600" cy="1479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Instead of predicting one action, multiple steps are predicted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9FC51E-C7C0-0CA3-8FD5-BFE8CBA8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983" y="1803894"/>
            <a:ext cx="6822033" cy="387734"/>
          </a:xfrm>
          <a:prstGeom prst="rect">
            <a:avLst/>
          </a:prstGeom>
        </p:spPr>
      </p:pic>
      <p:pic>
        <p:nvPicPr>
          <p:cNvPr id="12" name="action_chunking.mp4">
            <a:hlinkClick r:id="" action="ppaction://media"/>
            <a:extLst>
              <a:ext uri="{FF2B5EF4-FFF2-40B4-BE49-F238E27FC236}">
                <a16:creationId xmlns:a16="http://schemas.microsoft.com/office/drawing/2014/main" id="{84BBE790-549B-6D3A-34E9-F37D2DCFBA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963" y="2447553"/>
            <a:ext cx="5970072" cy="3358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C42554-1FE2-FFD3-6322-2E6110ABB48D}"/>
              </a:ext>
            </a:extLst>
          </p:cNvPr>
          <p:cNvSpPr txBox="1"/>
          <p:nvPr/>
        </p:nvSpPr>
        <p:spPr>
          <a:xfrm>
            <a:off x="2665141" y="6087946"/>
            <a:ext cx="859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-- Credit: Black et al., Real-Time Execution of Action Chunking Flow Policies, 2025</a:t>
            </a:r>
          </a:p>
        </p:txBody>
      </p:sp>
    </p:spTree>
    <p:extLst>
      <p:ext uri="{BB962C8B-B14F-4D97-AF65-F5344CB8AC3E}">
        <p14:creationId xmlns:p14="http://schemas.microsoft.com/office/powerpoint/2010/main" val="9046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112F-AB52-D94C-957F-3817A039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Inference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FCBC1-371B-124E-EEB7-F098716E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11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86D708-DB76-C1F6-234C-FD6610FE3896}"/>
              </a:ext>
            </a:extLst>
          </p:cNvPr>
          <p:cNvSpPr txBox="1">
            <a:spLocks/>
          </p:cNvSpPr>
          <p:nvPr/>
        </p:nvSpPr>
        <p:spPr>
          <a:xfrm>
            <a:off x="838200" y="1179576"/>
            <a:ext cx="10515600" cy="1479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It takes time for diffusion model to generate action(s)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418983-AB7E-B528-73EC-EA57ABA0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727" y="1896813"/>
            <a:ext cx="7096546" cy="4009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2FACB1-214E-F624-D349-92E05B1A55C1}"/>
              </a:ext>
            </a:extLst>
          </p:cNvPr>
          <p:cNvSpPr txBox="1"/>
          <p:nvPr/>
        </p:nvSpPr>
        <p:spPr>
          <a:xfrm>
            <a:off x="2665141" y="6087946"/>
            <a:ext cx="859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-- Credit: Black et al., Real-Time Execution of Action Chunking Flow Policies, 2025</a:t>
            </a:r>
          </a:p>
        </p:txBody>
      </p:sp>
    </p:spTree>
    <p:extLst>
      <p:ext uri="{BB962C8B-B14F-4D97-AF65-F5344CB8AC3E}">
        <p14:creationId xmlns:p14="http://schemas.microsoft.com/office/powerpoint/2010/main" val="1782286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41F69-8074-493E-46F9-5EC35654F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04EAB-F0CB-10D2-C0E5-0157F715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Continual Learning in Generalist 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1D216-EB7F-614F-56D8-6B539B91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12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2F4D0EB-B73A-51D2-0338-89BFE85AC146}"/>
              </a:ext>
            </a:extLst>
          </p:cNvPr>
          <p:cNvSpPr txBox="1">
            <a:spLocks/>
          </p:cNvSpPr>
          <p:nvPr/>
        </p:nvSpPr>
        <p:spPr>
          <a:xfrm>
            <a:off x="838200" y="1179575"/>
            <a:ext cx="10515600" cy="2122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Continual learning, or lifelong learning, is an AI training approach enabling models to learn from a continuous stream of data, acquiring new knowledge without forgetting previously learned tasks</a:t>
            </a:r>
          </a:p>
        </p:txBody>
      </p:sp>
      <p:pic>
        <p:nvPicPr>
          <p:cNvPr id="7" name="Picture 6" descr="A diagram of a learning process&#10;&#10;AI-generated content may be incorrect.">
            <a:extLst>
              <a:ext uri="{FF2B5EF4-FFF2-40B4-BE49-F238E27FC236}">
                <a16:creationId xmlns:a16="http://schemas.microsoft.com/office/drawing/2014/main" id="{1638840A-E070-9FE1-9646-CA3B0FC0D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836361"/>
            <a:ext cx="7772400" cy="35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89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AAF5-6F5A-2E16-3C2A-BEC53A67E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5D1DB-C6FE-A707-C83C-2B1AED0B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Continual Learning Setup and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BC13B-3DE4-9D13-F6B9-862ABD96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ABFFD-1ED0-7986-A7BB-EBF6BA08566E}"/>
              </a:ext>
            </a:extLst>
          </p:cNvPr>
          <p:cNvSpPr txBox="1">
            <a:spLocks/>
          </p:cNvSpPr>
          <p:nvPr/>
        </p:nvSpPr>
        <p:spPr>
          <a:xfrm>
            <a:off x="838200" y="1179575"/>
            <a:ext cx="10515600" cy="2122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At the core, continual learning is to fine-tune pre-trained models, with an essential criterion that the model should maintain performance in past tasks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1548E6-C4D9-9D43-85DE-7480463705B7}"/>
              </a:ext>
            </a:extLst>
          </p:cNvPr>
          <p:cNvSpPr txBox="1">
            <a:spLocks/>
          </p:cNvSpPr>
          <p:nvPr/>
        </p:nvSpPr>
        <p:spPr>
          <a:xfrm>
            <a:off x="838200" y="2609112"/>
            <a:ext cx="10515600" cy="2122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Learn over a sequence of </a:t>
            </a:r>
            <a:r>
              <a:rPr lang="en-US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</a:t>
            </a:r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 tasks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73E75-E378-11B5-ABD4-3611962FA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621" y="3152784"/>
            <a:ext cx="2042758" cy="40279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0E89C4-97AA-A468-2CCB-E0CD3501167B}"/>
              </a:ext>
            </a:extLst>
          </p:cNvPr>
          <p:cNvSpPr txBox="1">
            <a:spLocks/>
          </p:cNvSpPr>
          <p:nvPr/>
        </p:nvSpPr>
        <p:spPr>
          <a:xfrm>
            <a:off x="838200" y="3865390"/>
            <a:ext cx="10515600" cy="2122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Optimal policy is to minimize the average performance on all the tasks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5B9C4-D89D-A528-A991-6A2172190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291" y="4770704"/>
            <a:ext cx="6623417" cy="81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CC5BE-EE23-0962-9FF8-3AD4924C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0E04-84F2-F197-E141-216F488DBA24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Classical Reinforcement Learning / Control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6F3ACC5-D408-AF0C-B0D5-43F00A18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CC9EB-EDF5-FB32-3D78-DD4AC890A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323" y="1252908"/>
            <a:ext cx="9379353" cy="2011010"/>
          </a:xfrm>
          <a:prstGeom prst="rect">
            <a:avLst/>
          </a:prstGeom>
        </p:spPr>
      </p:pic>
      <p:pic>
        <p:nvPicPr>
          <p:cNvPr id="10" name="Picture 9" descr="A robot and a child sitting at a table&#10;&#10;AI-generated content may be incorrect.">
            <a:extLst>
              <a:ext uri="{FF2B5EF4-FFF2-40B4-BE49-F238E27FC236}">
                <a16:creationId xmlns:a16="http://schemas.microsoft.com/office/drawing/2014/main" id="{401AA654-C9A2-4D5E-A9F5-58E1D2145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45" y="3624405"/>
            <a:ext cx="4853710" cy="27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5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3034B-03FC-8D59-BAED-CE272B9F1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E20A-8EBF-318D-6337-C9EC044A65EB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Replacing Policy Network by Diffusion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1D8EE168-D252-FE73-4FC7-CE198EE3F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7E930-D01C-AAD7-1A1A-ADD63D18E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323" y="1252908"/>
            <a:ext cx="9379353" cy="2011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58755-E841-53C2-3913-50B970659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5391" y="1264349"/>
            <a:ext cx="5134960" cy="1641432"/>
          </a:xfrm>
          <a:prstGeom prst="rect">
            <a:avLst/>
          </a:prstGeom>
        </p:spPr>
      </p:pic>
      <p:pic>
        <p:nvPicPr>
          <p:cNvPr id="8" name="pushT.mp4">
            <a:hlinkClick r:id="" action="ppaction://media"/>
            <a:extLst>
              <a:ext uri="{FF2B5EF4-FFF2-40B4-BE49-F238E27FC236}">
                <a16:creationId xmlns:a16="http://schemas.microsoft.com/office/drawing/2014/main" id="{354A124A-4245-9240-8F67-470F7AE06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0931" y="3585138"/>
            <a:ext cx="3526328" cy="2350886"/>
          </a:xfrm>
          <a:prstGeom prst="rect">
            <a:avLst/>
          </a:prstGeom>
        </p:spPr>
      </p:pic>
      <p:pic>
        <p:nvPicPr>
          <p:cNvPr id="9" name="pushT_failure.mp4">
            <a:hlinkClick r:id="" action="ppaction://media"/>
            <a:extLst>
              <a:ext uri="{FF2B5EF4-FFF2-40B4-BE49-F238E27FC236}">
                <a16:creationId xmlns:a16="http://schemas.microsoft.com/office/drawing/2014/main" id="{5C81D834-E1EE-BF6F-0CB5-A13FFB6F3E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5263" y="3585139"/>
            <a:ext cx="3526328" cy="2350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4CAC90-37E1-61ED-830D-CBB10BF9D546}"/>
              </a:ext>
            </a:extLst>
          </p:cNvPr>
          <p:cNvSpPr txBox="1"/>
          <p:nvPr/>
        </p:nvSpPr>
        <p:spPr>
          <a:xfrm>
            <a:off x="1610001" y="4560526"/>
            <a:ext cx="618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Fail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3CA5C-0315-56CF-A302-9FFB0C837E17}"/>
              </a:ext>
            </a:extLst>
          </p:cNvPr>
          <p:cNvSpPr txBox="1"/>
          <p:nvPr/>
        </p:nvSpPr>
        <p:spPr>
          <a:xfrm>
            <a:off x="10317715" y="4563754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CA02C"/>
                </a:solidFill>
                <a:latin typeface="Avenir Next LT Pro" panose="020B0504020202020204" pitchFamily="34" charset="0"/>
              </a:rPr>
              <a:t>Succeed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69FB8-DC89-9290-6FCC-56458E2E74A3}"/>
              </a:ext>
            </a:extLst>
          </p:cNvPr>
          <p:cNvSpPr txBox="1"/>
          <p:nvPr/>
        </p:nvSpPr>
        <p:spPr>
          <a:xfrm>
            <a:off x="2665141" y="6087946"/>
            <a:ext cx="859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-- Credit: Chi et al., Diffusion Policy: Visuomotor Policy Learning via Action Diffusion, 2023</a:t>
            </a:r>
          </a:p>
        </p:txBody>
      </p:sp>
    </p:spTree>
    <p:extLst>
      <p:ext uri="{BB962C8B-B14F-4D97-AF65-F5344CB8AC3E}">
        <p14:creationId xmlns:p14="http://schemas.microsoft.com/office/powerpoint/2010/main" val="15774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CC5BE-EE23-0962-9FF8-3AD4924C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0E04-84F2-F197-E141-216F488DBA24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Demo of Generalist Robotics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6F3ACC5-D408-AF0C-B0D5-43F00A18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4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26BEF42-1443-8F16-2F29-1C9C17A237E9}"/>
              </a:ext>
            </a:extLst>
          </p:cNvPr>
          <p:cNvSpPr/>
          <p:nvPr/>
        </p:nvSpPr>
        <p:spPr>
          <a:xfrm>
            <a:off x="5776275" y="4036197"/>
            <a:ext cx="4605510" cy="190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060FDD3-FAB5-22E1-48B0-764C9A74C2E8}"/>
              </a:ext>
            </a:extLst>
          </p:cNvPr>
          <p:cNvSpPr/>
          <p:nvPr/>
        </p:nvSpPr>
        <p:spPr>
          <a:xfrm>
            <a:off x="6735337" y="1749496"/>
            <a:ext cx="3646448" cy="2118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descr="Gemini Robotics: Bringing AI to the physical world">
            <a:hlinkClick r:id="" action="ppaction://media"/>
            <a:extLst>
              <a:ext uri="{FF2B5EF4-FFF2-40B4-BE49-F238E27FC236}">
                <a16:creationId xmlns:a16="http://schemas.microsoft.com/office/drawing/2014/main" id="{55AE7F15-A845-0A07-DA72-6B788EEF67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4063" y="1445022"/>
            <a:ext cx="8577722" cy="48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98684-025A-9BE4-8B09-F76962635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EB60-7CE3-F87D-8A38-4E4F3B53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520"/>
          </a:xfrm>
        </p:spPr>
        <p:txBody>
          <a:bodyPr/>
          <a:lstStyle/>
          <a:p>
            <a:r>
              <a:rPr lang="en-US" altLang="zh-CN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VLA System Architecture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Avenir Next LT Pro" panose="020B0504020202020204" pitchFamily="34" charset="0"/>
              <a:ea typeface="Source Sans Pro" panose="020B0503030403020204" pitchFamily="34" charset="0"/>
              <a:cs typeface="CMU Sans Serif" panose="02000603000000000000" pitchFamily="2" charset="0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C17844B-E407-8AA1-686C-AD735179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1FDF0-0A92-ED9D-C0EF-755111E95CFD}"/>
              </a:ext>
            </a:extLst>
          </p:cNvPr>
          <p:cNvSpPr txBox="1"/>
          <p:nvPr/>
        </p:nvSpPr>
        <p:spPr>
          <a:xfrm>
            <a:off x="2665141" y="6087946"/>
            <a:ext cx="859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-- Credit: Ma et al., A Survey on Vision-Language-Action Models for Embodied AI,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FC70D-EAA7-0B0D-BC95-D4945BC1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19" y="1219057"/>
            <a:ext cx="8453162" cy="441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8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8C03-3AE5-1648-71B1-34375991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520"/>
          </a:xfrm>
        </p:spPr>
        <p:txBody>
          <a:bodyPr/>
          <a:lstStyle/>
          <a:p>
            <a:r>
              <a:rPr lang="en-US" altLang="zh-CN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VLA Research Overview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Avenir Next LT Pro" panose="020B0504020202020204" pitchFamily="34" charset="0"/>
              <a:ea typeface="Source Sans Pro" panose="020B0503030403020204" pitchFamily="34" charset="0"/>
              <a:cs typeface="CMU Sans Serif" panose="02000603000000000000" pitchFamily="2" charset="0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50D234D-9B0A-F4A5-D08D-9925BC94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diagram of a robot&#10;&#10;AI-generated content may be incorrect.">
            <a:extLst>
              <a:ext uri="{FF2B5EF4-FFF2-40B4-BE49-F238E27FC236}">
                <a16:creationId xmlns:a16="http://schemas.microsoft.com/office/drawing/2014/main" id="{5A7D173C-CD96-F18C-9357-311AD4275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141" y="1353578"/>
            <a:ext cx="6851073" cy="4477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733027-D401-8BED-07C7-FAFBDA918AE2}"/>
              </a:ext>
            </a:extLst>
          </p:cNvPr>
          <p:cNvSpPr txBox="1"/>
          <p:nvPr/>
        </p:nvSpPr>
        <p:spPr>
          <a:xfrm>
            <a:off x="2665141" y="6087946"/>
            <a:ext cx="859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-- Credit: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Kawaharazuka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et al., Vision-Language-Action Models for Robotics:</a:t>
            </a:r>
          </a:p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A Review Towards Real-World Applications, 2025</a:t>
            </a:r>
          </a:p>
        </p:txBody>
      </p:sp>
    </p:spTree>
    <p:extLst>
      <p:ext uri="{BB962C8B-B14F-4D97-AF65-F5344CB8AC3E}">
        <p14:creationId xmlns:p14="http://schemas.microsoft.com/office/powerpoint/2010/main" val="982022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EDADE2-2AEB-1862-5DAA-16A89A44608F}"/>
              </a:ext>
            </a:extLst>
          </p:cNvPr>
          <p:cNvSpPr txBox="1"/>
          <p:nvPr/>
        </p:nvSpPr>
        <p:spPr>
          <a:xfrm>
            <a:off x="2072715" y="3059668"/>
            <a:ext cx="8046569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70C0"/>
                </a:solidFill>
                <a:latin typeface="Avenir Next LT Pro" panose="020B0504020202020204" pitchFamily="34" charset="0"/>
                <a:ea typeface="Source Sans Pro" panose="020B0503030403020204" pitchFamily="34" charset="0"/>
              </a:rPr>
              <a:t>Some Research Directions</a:t>
            </a:r>
          </a:p>
        </p:txBody>
      </p:sp>
    </p:spTree>
    <p:extLst>
      <p:ext uri="{BB962C8B-B14F-4D97-AF65-F5344CB8AC3E}">
        <p14:creationId xmlns:p14="http://schemas.microsoft.com/office/powerpoint/2010/main" val="3213939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0A36D-F463-0967-B37C-CAEAB82ED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FEB5-9ABB-0DD5-D9C6-15BBF3CAE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5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Diffusion Policy in Markov Decision Process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49F595D8-3691-DF70-8FDF-F2AF4592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diagram of a person and a globe&#10;&#10;AI-generated content may be incorrect.">
            <a:extLst>
              <a:ext uri="{FF2B5EF4-FFF2-40B4-BE49-F238E27FC236}">
                <a16:creationId xmlns:a16="http://schemas.microsoft.com/office/drawing/2014/main" id="{62694AE3-AAFD-1073-BCDC-C51922243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73" y="1369654"/>
            <a:ext cx="5106254" cy="2408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16051-4041-B348-BDC0-CC6BB076B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64" y="4206363"/>
            <a:ext cx="6589471" cy="493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A2057-DA67-FCCF-A90F-C12328E90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158" y="4810882"/>
            <a:ext cx="355600" cy="27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B4D353-E032-6D73-66B8-245F0D991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49" y="4810882"/>
            <a:ext cx="368300" cy="27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2ADEE3-5D5C-D871-FFCD-3383B5A61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112" y="4810882"/>
            <a:ext cx="508000" cy="279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8070B7-D411-9711-6A7A-94A959FD743B}"/>
              </a:ext>
            </a:extLst>
          </p:cNvPr>
          <p:cNvSpPr txBox="1"/>
          <p:nvPr/>
        </p:nvSpPr>
        <p:spPr>
          <a:xfrm>
            <a:off x="1067561" y="4323430"/>
            <a:ext cx="1415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ED7D31"/>
                </a:solidFill>
                <a:latin typeface="Avenir Next LT Pro" panose="020B0504020202020204" pitchFamily="34" charset="0"/>
              </a:rPr>
              <a:t>Trajectory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F4936F-4D72-BFB3-3EFD-FBB5F5F5EC92}"/>
              </a:ext>
            </a:extLst>
          </p:cNvPr>
          <p:cNvSpPr txBox="1"/>
          <p:nvPr/>
        </p:nvSpPr>
        <p:spPr>
          <a:xfrm>
            <a:off x="763855" y="5773719"/>
            <a:ext cx="2023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ED7D31"/>
                </a:solidFill>
                <a:latin typeface="Avenir Next LT Pro" panose="020B0504020202020204" pitchFamily="34" charset="0"/>
              </a:rPr>
              <a:t>Optimal policy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9628B0-3B64-3399-3C14-7A3691B89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6519" y="5518693"/>
            <a:ext cx="4458960" cy="91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27F11-B887-E3C0-8BE2-096C00E3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D6A1-52CC-68EA-0724-F083E589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520"/>
          </a:xfrm>
        </p:spPr>
        <p:txBody>
          <a:bodyPr/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Source Sans Pro" panose="020B0503030403020204" pitchFamily="34" charset="0"/>
                <a:cs typeface="CMU Sans Serif" panose="02000603000000000000" pitchFamily="2" charset="0"/>
              </a:rPr>
              <a:t>Policy Gradient in Diffusion Model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ED5A6762-8FE2-B306-EC4C-F1CA64E3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964" y="6356350"/>
            <a:ext cx="2743200" cy="365125"/>
          </a:xfrm>
        </p:spPr>
        <p:txBody>
          <a:bodyPr/>
          <a:lstStyle/>
          <a:p>
            <a:fld id="{5257AC25-A279-43AA-B5A4-98ECB61E443F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C9379-3D2C-B37B-451B-5BEAB087B58F}"/>
              </a:ext>
            </a:extLst>
          </p:cNvPr>
          <p:cNvSpPr txBox="1"/>
          <p:nvPr/>
        </p:nvSpPr>
        <p:spPr>
          <a:xfrm>
            <a:off x="2665141" y="6087946"/>
            <a:ext cx="859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Helvetica" panose="020B0604020202020204" pitchFamily="34" charset="0"/>
              </a:rPr>
              <a:t> -- Credit: Ren et al., Diffusion Policy Policy Optimization,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93AC9-59D7-914C-9D73-67A30177D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66" y="3576680"/>
            <a:ext cx="9386263" cy="2316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FCCB77-D7BB-AFB6-C274-A7AA635E4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436" y="1689171"/>
            <a:ext cx="6219125" cy="90144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74C4D1-75F8-067A-9649-430E018718E2}"/>
              </a:ext>
            </a:extLst>
          </p:cNvPr>
          <p:cNvSpPr txBox="1">
            <a:spLocks/>
          </p:cNvSpPr>
          <p:nvPr/>
        </p:nvSpPr>
        <p:spPr>
          <a:xfrm>
            <a:off x="838200" y="1179576"/>
            <a:ext cx="10515600" cy="1479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Policy gradient formula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ue cartoon face with tears&#10;&#10;Description automatically generated">
            <a:extLst>
              <a:ext uri="{FF2B5EF4-FFF2-40B4-BE49-F238E27FC236}">
                <a16:creationId xmlns:a16="http://schemas.microsoft.com/office/drawing/2014/main" id="{CF33038E-87AF-166B-2114-BCFCF926F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86" y="1820511"/>
            <a:ext cx="659878" cy="63876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93ACC3-C121-4CA3-1CA2-CB3F1B1D9DED}"/>
              </a:ext>
            </a:extLst>
          </p:cNvPr>
          <p:cNvSpPr txBox="1">
            <a:spLocks/>
          </p:cNvSpPr>
          <p:nvPr/>
        </p:nvSpPr>
        <p:spPr>
          <a:xfrm>
            <a:off x="838200" y="2986674"/>
            <a:ext cx="10515600" cy="1479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0"/>
                <a:cs typeface="Arial" panose="020B0604020202020204" pitchFamily="34" charset="0"/>
              </a:rPr>
              <a:t>Embed diffusion backward process into the original MDP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2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47338</TotalTime>
  <Words>290</Words>
  <Application>Microsoft Macintosh PowerPoint</Application>
  <PresentationFormat>Widescreen</PresentationFormat>
  <Paragraphs>43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Next LT Pro</vt:lpstr>
      <vt:lpstr>Calibri</vt:lpstr>
      <vt:lpstr>Calibri Light</vt:lpstr>
      <vt:lpstr>CMU SERIF ROMAN</vt:lpstr>
      <vt:lpstr>Office Theme</vt:lpstr>
      <vt:lpstr>Diffusion Policies and  Vision-Language-Action (VLA) Models</vt:lpstr>
      <vt:lpstr>PowerPoint Presentation</vt:lpstr>
      <vt:lpstr>PowerPoint Presentation</vt:lpstr>
      <vt:lpstr>PowerPoint Presentation</vt:lpstr>
      <vt:lpstr>VLA System Architecture</vt:lpstr>
      <vt:lpstr>VLA Research Overview</vt:lpstr>
      <vt:lpstr>PowerPoint Presentation</vt:lpstr>
      <vt:lpstr>Diffusion Policy in Markov Decision Process</vt:lpstr>
      <vt:lpstr>Policy Gradient in Diffusion Model</vt:lpstr>
      <vt:lpstr>Action Chunk and Model Predictive Control</vt:lpstr>
      <vt:lpstr>Inference Latency</vt:lpstr>
      <vt:lpstr>Continual Learning in Generalist Robotics</vt:lpstr>
      <vt:lpstr>Continual Learning Setup and Methodology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Minshuo Chen</dc:creator>
  <cp:lastModifiedBy>Minshuo Chen</cp:lastModifiedBy>
  <cp:revision>3009</cp:revision>
  <dcterms:created xsi:type="dcterms:W3CDTF">2023-09-25T02:13:30Z</dcterms:created>
  <dcterms:modified xsi:type="dcterms:W3CDTF">2026-03-05T19:09:29Z</dcterms:modified>
</cp:coreProperties>
</file>