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96" r:id="rId2"/>
    <p:sldId id="261" r:id="rId3"/>
    <p:sldId id="388" r:id="rId4"/>
    <p:sldId id="389" r:id="rId5"/>
    <p:sldId id="264" r:id="rId6"/>
    <p:sldId id="387" r:id="rId7"/>
    <p:sldId id="346" r:id="rId8"/>
    <p:sldId id="345" r:id="rId9"/>
    <p:sldId id="347" r:id="rId10"/>
    <p:sldId id="397" r:id="rId11"/>
    <p:sldId id="398" r:id="rId12"/>
    <p:sldId id="288" r:id="rId13"/>
    <p:sldId id="348" r:id="rId14"/>
    <p:sldId id="395" r:id="rId15"/>
    <p:sldId id="3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9FB"/>
    <a:srgbClr val="F5DBF5"/>
    <a:srgbClr val="00B0F0"/>
    <a:srgbClr val="2CA02C"/>
    <a:srgbClr val="0432FF"/>
    <a:srgbClr val="ED7D31"/>
    <a:srgbClr val="FFF2CC"/>
    <a:srgbClr val="FF0000"/>
    <a:srgbClr val="F8CBAD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4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FD3D6-A555-40C8-8ADD-2EDFFD96AADF}" type="datetimeFigureOut">
              <a:rPr lang="en-US" smtClean="0"/>
              <a:t>2/23/26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22CD3-D0D8-4FD7-A586-D4A022DA9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DD0-DB4F-33C4-B3B3-BF7BB18A5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1EB80-FCAF-C83B-B64A-0B87EFA4D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1B238-C316-29D4-D5CE-5F7FA5D6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58A9-34B6-4181-AC67-2E9BB5B7CDE8}" type="datetime1">
              <a:rPr lang="en-US" smtClean="0"/>
              <a:t>2/23/26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1D74-B899-F23F-672E-3B03AD2C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1549-6C61-A9EA-4911-6E1304DA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450A-B7FE-110D-F5E4-496C07C7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74D32-FE06-3E04-B745-59C06C14C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2A80-E24D-CA19-05BB-03F6872B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EE6-CCF1-4BDF-A9E3-0D291024837B}" type="datetime1">
              <a:rPr lang="en-US" smtClean="0"/>
              <a:t>2/23/26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492EF-C2A7-B7F4-9CC2-0B34EE13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D08B-E24E-22FB-AE39-F7D1453A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7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319296-49F2-A2B4-F3D9-8F7D192F4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3AEF6-0973-94C3-829E-490EECCC2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89272-4694-39AF-CCDE-A4B4282B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F30C3-F9AD-44F5-A7E5-F41848C44BD1}" type="datetime1">
              <a:rPr lang="en-US" smtClean="0"/>
              <a:t>2/23/26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CFF8C-D812-49B4-A6FB-185AE45D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0074-00B2-C5EA-FBAD-4586C48D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16B56-19F3-6B16-8E47-AEA4F214D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D3597-BC45-CB5D-5B31-6CA02E99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5ABB-160C-4ED5-BB53-602A9C1FF57B}" type="datetime1">
              <a:rPr lang="en-US" smtClean="0"/>
              <a:t>2/23/26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1BB6E-62F9-805A-32C5-924C5822B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5281-BDDA-BE36-E782-B1DB0CE1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57AC25-A279-43AA-B5A4-98ECB61E4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237B9C-B57C-0F85-1063-BDCBC9D4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32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2F3E-DE0D-E171-A5DD-7CAA2DE3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7F9C4-8811-C949-545E-4D1FD2F9C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31BE6-20E5-A306-1BBF-1216F4F0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8BC7-B017-43F4-940D-6D6F3E8872BA}" type="datetime1">
              <a:rPr lang="en-US" smtClean="0"/>
              <a:t>2/23/26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CA5B2-8D48-07DF-9C66-5D49732A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05124-31CA-5095-2E4F-030BC2AD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4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B09B-75C6-F827-EDDA-CD740A9E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69D75-09EC-871F-C9E6-8165E4E38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145BB-3EF3-9379-7A0A-17821AF8B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B1EDA-07E3-9FE1-AFE7-21D22E7D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6994-6DC8-46E0-A39E-159A504CA1C6}" type="datetime1">
              <a:rPr lang="en-US" smtClean="0"/>
              <a:t>2/23/26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746C7-C0FE-0927-1960-9113A59D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96980-BD64-4790-DB7A-25D112DB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0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A7F1-DA5B-B5C7-EEAB-AA2961BF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A6B4F-52D1-ABA6-A024-33FFC2484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5165E-CF53-4781-2615-51F06375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A7504-AF36-B6D6-3ECB-62A9C1615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B42CD-75C1-87DF-B16E-812959551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00608D-9BC8-28FD-FC21-1B8B2367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359D-C943-4465-A8C9-A4C3D19D14EC}" type="datetime1">
              <a:rPr lang="en-US" smtClean="0"/>
              <a:t>2/23/26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F8EDA-FF97-EAD9-1649-B2D58D53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7892FD-B912-45C1-38AE-554F5002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F590-243D-0DC1-AEC3-75BE85F0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E71C7-A832-FD03-9313-3A4A0CF9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C2FF-8A1C-444B-9E43-E9E714F7A16F}" type="datetime1">
              <a:rPr lang="en-US" smtClean="0"/>
              <a:t>2/23/26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3486F-8B53-E3BB-0427-2D6C039F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03AC3-8B05-99D7-033E-82211F2D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3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073FF-DA7F-3863-0DE5-14690262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1468-10A7-40A6-BC40-164006F12D08}" type="datetime1">
              <a:rPr lang="en-US" smtClean="0"/>
              <a:t>2/23/26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833F9-72CF-D5AD-C396-6001810C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C8631-3210-99C6-84EB-1C3F2CA8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5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310EA-EF3D-512A-D745-D5937395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718F0-A42D-FDA5-0EB7-FBAEFAED0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2878D-2C46-1A59-2C83-97B4B3AE0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6F2BB-6A07-1227-B744-6513908BB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B12-F9CD-4410-88DA-F1C98C37C4A7}" type="datetime1">
              <a:rPr lang="en-US" smtClean="0"/>
              <a:t>2/23/26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62BD1-37F4-4690-8A99-48F5ED51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245B8-6FFC-52E4-3407-E6A5301B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6FB6-3CF3-010E-1D71-7C7CE487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2C8FE-3F67-394F-56FC-D3782A3B6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B678E-4D83-6D22-3414-0ADDE00BF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55BAB-204F-8AF2-F477-F80566BED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8C6-0473-4E4B-A487-FB52A2244026}" type="datetime1">
              <a:rPr lang="en-US" smtClean="0"/>
              <a:t>2/23/26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F05D3-2084-A3CE-5BAF-5B53B142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FF6F7-0F0C-7E0C-01A2-D8700255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0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2D7BA-DF8D-5459-6973-6D172FF6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47C15-72C5-78E3-4C05-055AAC937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97A38-9165-ECBE-F04B-0B34C31DB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80251-3B61-43BE-9FC7-057E81830A81}" type="datetime1">
              <a:rPr lang="en-US" smtClean="0"/>
              <a:t>2/23/26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2757D-8FEF-C36F-F25F-8BE14EADE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437BE-C5DD-BDED-E2D6-9EF062B2B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C5BE-EE23-0962-9FF8-3AD4924C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0E04-84F2-F197-E141-216F488DBA24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A New Training Paradigm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6F3ACC5-D408-AF0C-B0D5-43F00A18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AC1A85-D102-3AD7-912D-9A44BAD6837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13788" y="6235090"/>
            <a:ext cx="8247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Thanks to blogs from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BotPenguin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Humanloop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 descr="A diagram of a dog and cat&#10;&#10;AI-generated content may be incorrect.">
            <a:extLst>
              <a:ext uri="{FF2B5EF4-FFF2-40B4-BE49-F238E27FC236}">
                <a16:creationId xmlns:a16="http://schemas.microsoft.com/office/drawing/2014/main" id="{61000674-EA11-B510-5919-8ACB00848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5" b="2697"/>
          <a:stretch/>
        </p:blipFill>
        <p:spPr>
          <a:xfrm>
            <a:off x="2953908" y="1430510"/>
            <a:ext cx="6284184" cy="4656749"/>
          </a:xfrm>
          <a:prstGeom prst="rect">
            <a:avLst/>
          </a:prstGeom>
        </p:spPr>
      </p:pic>
      <p:pic>
        <p:nvPicPr>
          <p:cNvPr id="48" name="Picture 47" descr="A diagram of a foundation model&#10;&#10;AI-generated content may be incorrect.">
            <a:extLst>
              <a:ext uri="{FF2B5EF4-FFF2-40B4-BE49-F238E27FC236}">
                <a16:creationId xmlns:a16="http://schemas.microsoft.com/office/drawing/2014/main" id="{477BEBE9-C7F1-1821-EA4F-658FE2A2F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0" t="18295" b="19855"/>
          <a:stretch/>
        </p:blipFill>
        <p:spPr>
          <a:xfrm>
            <a:off x="1458951" y="1174921"/>
            <a:ext cx="9036206" cy="493610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26BEF42-1443-8F16-2F29-1C9C17A237E9}"/>
              </a:ext>
            </a:extLst>
          </p:cNvPr>
          <p:cNvSpPr/>
          <p:nvPr/>
        </p:nvSpPr>
        <p:spPr>
          <a:xfrm>
            <a:off x="5776275" y="4036197"/>
            <a:ext cx="4605510" cy="190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60FDD3-FAB5-22E1-48B0-764C9A74C2E8}"/>
              </a:ext>
            </a:extLst>
          </p:cNvPr>
          <p:cNvSpPr/>
          <p:nvPr/>
        </p:nvSpPr>
        <p:spPr>
          <a:xfrm>
            <a:off x="6735337" y="1749496"/>
            <a:ext cx="3646448" cy="2118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75956-DA88-EF4C-D7F2-F06EB5C4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B2EA-5069-8270-8CD8-56960E60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A Toy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CE227-4F37-357C-C928-FB707257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98C87B-1CCA-1854-21F5-2B8DF98EB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9576"/>
            <a:ext cx="10515600" cy="1274565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venir Next LT Pro" panose="020B0504020202020204" pitchFamily="34" charset="0"/>
                <a:cs typeface="Arial" panose="020B0604020202020204" pitchFamily="34" charset="0"/>
              </a:rPr>
              <a:t>2D data </a:t>
            </a:r>
            <a:r>
              <a:rPr lang="en-US" sz="30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3000" dirty="0">
                <a:latin typeface="Avenir Next LT Pro" panose="020B0504020202020204" pitchFamily="34" charset="0"/>
                <a:cs typeface="Arial" panose="020B0604020202020204" pitchFamily="34" charset="0"/>
              </a:rPr>
              <a:t> with                             for </a:t>
            </a:r>
          </a:p>
          <a:p>
            <a:r>
              <a:rPr lang="en-US" sz="3000" dirty="0">
                <a:latin typeface="Avenir Next LT Pro" panose="020B0504020202020204" pitchFamily="34" charset="0"/>
                <a:cs typeface="Arial" panose="020B0604020202020204" pitchFamily="34" charset="0"/>
              </a:rPr>
              <a:t>Linear reward</a:t>
            </a:r>
          </a:p>
          <a:p>
            <a:endParaRPr lang="en-US" sz="30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85390-BEBE-70A6-A2E8-E40D83D6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441" y="1167219"/>
            <a:ext cx="2511339" cy="477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AC74F-B5EA-7D85-029E-21F54DD1B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908" y="1213990"/>
            <a:ext cx="1854025" cy="410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41DCB8-33F7-3D16-5517-70FD12355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883" y="1734731"/>
            <a:ext cx="2637826" cy="443155"/>
          </a:xfrm>
          <a:prstGeom prst="rect">
            <a:avLst/>
          </a:prstGeom>
        </p:spPr>
      </p:pic>
      <p:pic>
        <p:nvPicPr>
          <p:cNvPr id="13" name="Picture 12" descr="A graph of a graph of reward&#10;&#10;AI-generated content may be incorrect.">
            <a:extLst>
              <a:ext uri="{FF2B5EF4-FFF2-40B4-BE49-F238E27FC236}">
                <a16:creationId xmlns:a16="http://schemas.microsoft.com/office/drawing/2014/main" id="{220B85E3-48B0-AC54-EF53-DA25BD890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73" y="2268130"/>
            <a:ext cx="6803853" cy="449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9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194CF-D9FD-4E9C-DCE6-64D81E71B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6411-F77E-5368-367D-81871D26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A Toy Example Cont’d: Good and Bad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91999-4AD2-2D2D-F33A-3629FF5D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 descr="A graph with a dotted line and orange dot&#10;&#10;AI-generated content may be incorrect.">
            <a:extLst>
              <a:ext uri="{FF2B5EF4-FFF2-40B4-BE49-F238E27FC236}">
                <a16:creationId xmlns:a16="http://schemas.microsoft.com/office/drawing/2014/main" id="{8DBB1BB8-F850-D314-066D-4485ACC74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87" y="1096644"/>
            <a:ext cx="7213600" cy="5384800"/>
          </a:xfrm>
          <a:prstGeom prst="rect">
            <a:avLst/>
          </a:prstGeom>
        </p:spPr>
      </p:pic>
      <p:pic>
        <p:nvPicPr>
          <p:cNvPr id="14" name="Picture 13" descr="A graph with a dotted line and a green dot&#10;&#10;AI-generated content may be incorrect.">
            <a:extLst>
              <a:ext uri="{FF2B5EF4-FFF2-40B4-BE49-F238E27FC236}">
                <a16:creationId xmlns:a16="http://schemas.microsoft.com/office/drawing/2014/main" id="{DA1352DD-7FA0-360B-4E35-6C87C0C76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13" y="1096644"/>
            <a:ext cx="7213600" cy="5384800"/>
          </a:xfrm>
          <a:prstGeom prst="rect">
            <a:avLst/>
          </a:prstGeom>
        </p:spPr>
      </p:pic>
      <p:pic>
        <p:nvPicPr>
          <p:cNvPr id="16" name="Picture 15" descr="A graph with a line and a red dot&#10;&#10;AI-generated content may be incorrect.">
            <a:extLst>
              <a:ext uri="{FF2B5EF4-FFF2-40B4-BE49-F238E27FC236}">
                <a16:creationId xmlns:a16="http://schemas.microsoft.com/office/drawing/2014/main" id="{4948B618-B3F8-015B-1EA0-983464E97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13" y="1096644"/>
            <a:ext cx="7213600" cy="5384800"/>
          </a:xfrm>
          <a:prstGeom prst="rect">
            <a:avLst/>
          </a:prstGeom>
        </p:spPr>
      </p:pic>
      <p:pic>
        <p:nvPicPr>
          <p:cNvPr id="18" name="Picture 17" descr="A graph with purple dots&#10;&#10;AI-generated content may be incorrect.">
            <a:extLst>
              <a:ext uri="{FF2B5EF4-FFF2-40B4-BE49-F238E27FC236}">
                <a16:creationId xmlns:a16="http://schemas.microsoft.com/office/drawing/2014/main" id="{F1B607B6-11C8-E44D-1C2A-676C80B51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13" y="1096644"/>
            <a:ext cx="7213600" cy="538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D1322D-5084-E46D-9382-CD05BFE20AF5}"/>
              </a:ext>
            </a:extLst>
          </p:cNvPr>
          <p:cNvSpPr txBox="1"/>
          <p:nvPr/>
        </p:nvSpPr>
        <p:spPr>
          <a:xfrm>
            <a:off x="4392088" y="5096542"/>
            <a:ext cx="602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venir Next" panose="020B0503020202020204" pitchFamily="34" charset="0"/>
              </a:rPr>
              <a:t>Insufficient high reward coverage</a:t>
            </a:r>
          </a:p>
        </p:txBody>
      </p:sp>
      <p:pic>
        <p:nvPicPr>
          <p:cNvPr id="21" name="Picture 20" descr="A light bulb with a black background&#10;&#10;AI-generated content may be incorrect.">
            <a:extLst>
              <a:ext uri="{FF2B5EF4-FFF2-40B4-BE49-F238E27FC236}">
                <a16:creationId xmlns:a16="http://schemas.microsoft.com/office/drawing/2014/main" id="{311549FE-9082-5885-64E2-B68226A40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10" y="4626674"/>
            <a:ext cx="1013971" cy="11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4988-09A0-2B35-1B0C-54D8C5115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How Far Are We from The Target Reward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4E923-11BB-CA21-2B17-1EFE97796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9576"/>
            <a:ext cx="10515600" cy="1274565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Let    be the target reward of generation</a:t>
            </a:r>
          </a:p>
          <a:p>
            <a:pPr marL="0" indent="0"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924EEA-E65D-D312-095A-A54734331A51}"/>
              </a:ext>
            </a:extLst>
          </p:cNvPr>
          <p:cNvSpPr txBox="1"/>
          <p:nvPr/>
        </p:nvSpPr>
        <p:spPr>
          <a:xfrm>
            <a:off x="1477914" y="2853432"/>
            <a:ext cx="432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(Reward estimation error)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1456FA-B27C-0E07-577C-2E1CC9BB81FB}"/>
              </a:ext>
            </a:extLst>
          </p:cNvPr>
          <p:cNvSpPr txBox="1"/>
          <p:nvPr/>
        </p:nvSpPr>
        <p:spPr>
          <a:xfrm>
            <a:off x="1088063" y="3562111"/>
            <a:ext cx="4710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(Conditional diffusion error)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001A4-CBCE-6E07-ABF6-58378C4C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FF5EE-8D5E-BE1A-2C76-59B486AD56CC}"/>
              </a:ext>
            </a:extLst>
          </p:cNvPr>
          <p:cNvSpPr txBox="1"/>
          <p:nvPr/>
        </p:nvSpPr>
        <p:spPr>
          <a:xfrm>
            <a:off x="4145882" y="4698440"/>
            <a:ext cx="1100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venir Next LT Pro" panose="020B0504020202020204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975B5-9629-4B2E-053A-3E63BD20A2D8}"/>
              </a:ext>
            </a:extLst>
          </p:cNvPr>
          <p:cNvSpPr txBox="1"/>
          <p:nvPr/>
        </p:nvSpPr>
        <p:spPr>
          <a:xfrm>
            <a:off x="988982" y="5160105"/>
            <a:ext cx="1310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Training</a:t>
            </a:r>
          </a:p>
        </p:txBody>
      </p:sp>
      <p:pic>
        <p:nvPicPr>
          <p:cNvPr id="14" name="Picture 13" descr="A blue and orange lines&#10;&#10;Description automatically generated">
            <a:extLst>
              <a:ext uri="{FF2B5EF4-FFF2-40B4-BE49-F238E27FC236}">
                <a16:creationId xmlns:a16="http://schemas.microsoft.com/office/drawing/2014/main" id="{C857D290-1368-DB95-4FC2-BCE1C58C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67" y="4669652"/>
            <a:ext cx="2565190" cy="1375744"/>
          </a:xfrm>
          <a:prstGeom prst="rect">
            <a:avLst/>
          </a:prstGeom>
        </p:spPr>
      </p:pic>
      <p:pic>
        <p:nvPicPr>
          <p:cNvPr id="20" name="Picture 19" descr="A close-up of a label&#10;&#10;Description automatically generated">
            <a:extLst>
              <a:ext uri="{FF2B5EF4-FFF2-40B4-BE49-F238E27FC236}">
                <a16:creationId xmlns:a16="http://schemas.microsoft.com/office/drawing/2014/main" id="{C817AE8F-1CFE-B04D-37D9-D4635B704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47" y="4520218"/>
            <a:ext cx="2483979" cy="17192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9B8E66-3B65-22E8-9C15-E81E9B2A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37" y="3096462"/>
            <a:ext cx="127277" cy="127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EB5361-C250-2C4A-BC0F-1A4C1D6DE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36" y="3789069"/>
            <a:ext cx="127277" cy="1272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ADCBBA4-ED51-A1B9-36AB-7270FFAC06B5}"/>
              </a:ext>
            </a:extLst>
          </p:cNvPr>
          <p:cNvSpPr txBox="1"/>
          <p:nvPr/>
        </p:nvSpPr>
        <p:spPr>
          <a:xfrm>
            <a:off x="5984224" y="2853432"/>
            <a:ext cx="4361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(Reward distribution shift)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707EC4-0ED1-6AEE-3108-DC84832E4F39}"/>
              </a:ext>
            </a:extLst>
          </p:cNvPr>
          <p:cNvSpPr txBox="1"/>
          <p:nvPr/>
        </p:nvSpPr>
        <p:spPr>
          <a:xfrm>
            <a:off x="5993553" y="3591097"/>
            <a:ext cx="4585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(Diffusion distribution shift)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505CB-DABD-AD63-C319-51AA8020ECBB}"/>
              </a:ext>
            </a:extLst>
          </p:cNvPr>
          <p:cNvSpPr txBox="1"/>
          <p:nvPr/>
        </p:nvSpPr>
        <p:spPr>
          <a:xfrm>
            <a:off x="6714435" y="5528788"/>
            <a:ext cx="1310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Training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DAD9A-C3A3-E122-651C-1217F2B955D0}"/>
              </a:ext>
            </a:extLst>
          </p:cNvPr>
          <p:cNvSpPr txBox="1"/>
          <p:nvPr/>
        </p:nvSpPr>
        <p:spPr>
          <a:xfrm>
            <a:off x="9846452" y="4646161"/>
            <a:ext cx="1100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venir Next LT Pro" panose="020B0504020202020204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269DC-C9AF-7151-CACF-BF892ED70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49" y="1357195"/>
            <a:ext cx="173771" cy="173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CF9A7-685A-2AEF-4666-A5EAF7039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45" y="1767830"/>
            <a:ext cx="6787120" cy="3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7" grpId="0"/>
      <p:bldP spid="10" grpId="0"/>
      <p:bldP spid="29" grpId="0"/>
      <p:bldP spid="32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ECC98-B86C-694C-4116-3EF898A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5084-7EA0-2982-36B1-92367DDF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Convergence to Regularized Optima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949CC-0001-B4AD-6CC1-57E62A47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D5829D-61AB-9237-CA51-028FB405A309}"/>
              </a:ext>
            </a:extLst>
          </p:cNvPr>
          <p:cNvSpPr txBox="1"/>
          <p:nvPr/>
        </p:nvSpPr>
        <p:spPr>
          <a:xfrm>
            <a:off x="844296" y="1189038"/>
            <a:ext cx="10582275" cy="38164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Theorem</a:t>
            </a:r>
          </a:p>
          <a:p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Suppose the reward function is concave and </a:t>
            </a:r>
            <a:r>
              <a:rPr lang="en-US" sz="28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L</a:t>
            </a:r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-smooth. Consider linear pre-trained score. With high probability, it holds</a:t>
            </a:r>
          </a:p>
          <a:p>
            <a:endParaRPr lang="en-US" sz="2800" dirty="0"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endParaRPr lang="en-US" sz="1000" dirty="0"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where               ,      is the mean of generated samples, and         is the maximizer of</a:t>
            </a:r>
          </a:p>
          <a:p>
            <a:endParaRPr lang="en-US" sz="2400" dirty="0"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endParaRPr lang="en-US" sz="1200" dirty="0"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with      and      the mean and covariance of the pre-training data.</a:t>
            </a: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0E1714-DE54-998A-AF72-7FC723650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4" y="4572504"/>
            <a:ext cx="327701" cy="31907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5B16C0-1043-F624-C87A-38FD2CA692BC}"/>
              </a:ext>
            </a:extLst>
          </p:cNvPr>
          <p:cNvSpPr txBox="1">
            <a:spLocks/>
          </p:cNvSpPr>
          <p:nvPr/>
        </p:nvSpPr>
        <p:spPr>
          <a:xfrm>
            <a:off x="877633" y="5137026"/>
            <a:ext cx="10515600" cy="158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Effective gradient-guided diffusion for optimization: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venir Next LT Pro" panose="020B0504020202020204" pitchFamily="34" charset="0"/>
                <a:cs typeface="Helvetica" panose="020B0604020202020204" pitchFamily="34" charset="0"/>
              </a:rPr>
              <a:t> Linear </a:t>
            </a:r>
            <a:r>
              <a:rPr lang="en-US" altLang="zh-CN" dirty="0">
                <a:latin typeface="Avenir Next LT Pro" panose="020B0504020202020204" pitchFamily="34" charset="0"/>
                <a:cs typeface="Helvetica" panose="020B0604020202020204" pitchFamily="34" charset="0"/>
              </a:rPr>
              <a:t>convergence and </a:t>
            </a:r>
            <a:r>
              <a:rPr lang="en-US" altLang="zh-CN" b="1" dirty="0">
                <a:latin typeface="Avenir Next LT Pro" panose="020B0504020202020204" pitchFamily="34" charset="0"/>
                <a:cs typeface="Helvetica" panose="020B0604020202020204" pitchFamily="34" charset="0"/>
              </a:rPr>
              <a:t>intrinsic</a:t>
            </a:r>
            <a:r>
              <a:rPr lang="en-US" altLang="zh-CN" dirty="0">
                <a:latin typeface="Avenir Next LT Pro" panose="020B0504020202020204" pitchFamily="34" charset="0"/>
                <a:cs typeface="Helvetica" panose="020B0604020202020204" pitchFamily="34" charset="0"/>
              </a:rPr>
              <a:t> dimension dependence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dirty="0">
                <a:latin typeface="Avenir Next LT Pro" panose="020B0504020202020204" pitchFamily="34" charset="0"/>
                <a:cs typeface="Helvetica" panose="020B0604020202020204" pitchFamily="34" charset="0"/>
              </a:rPr>
              <a:t> Pre-training induces </a:t>
            </a:r>
            <a:r>
              <a:rPr lang="en-US" altLang="zh-CN" b="1" dirty="0">
                <a:latin typeface="Avenir Next LT Pro" panose="020B0504020202020204" pitchFamily="34" charset="0"/>
                <a:cs typeface="Helvetica" panose="020B0604020202020204" pitchFamily="34" charset="0"/>
              </a:rPr>
              <a:t>regularization</a:t>
            </a:r>
          </a:p>
        </p:txBody>
      </p:sp>
      <p:pic>
        <p:nvPicPr>
          <p:cNvPr id="25" name="Picture 2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F8A49EA-29BD-0324-0170-0035A78B2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3" y="3217319"/>
            <a:ext cx="1129499" cy="286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F9F78E-4BA4-F206-B44B-153D3113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562" y="2605892"/>
            <a:ext cx="4628876" cy="406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29653-2097-688D-7F2A-19E1AF192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7650" y="3153124"/>
            <a:ext cx="614310" cy="375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14AEE1-3F22-4B0A-9181-B0E6F2D21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539" y="3248735"/>
            <a:ext cx="407329" cy="221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851E1-E65D-49F2-9344-F51084675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453" y="3848928"/>
            <a:ext cx="5357959" cy="645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88FCF-8F92-9047-DEB0-41C35A4F1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061" y="4598516"/>
            <a:ext cx="327938" cy="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C8764-9A8D-CA40-8A62-639FF85F9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B9313-FCFF-6159-54E6-A423D752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Algorithm with Adaptive Pre-trained Score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2D18C-98A7-53F0-441E-6ECEF9C7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BC1BB590-B77F-1F72-225B-B77A884F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45" y="4599327"/>
            <a:ext cx="5600460" cy="1922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A2E2FF-10CA-08A7-6D30-C8F52D323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09" y="4610478"/>
            <a:ext cx="5142036" cy="1922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D7201-B2BE-B187-346C-C00918F45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7" y="1246633"/>
            <a:ext cx="10441585" cy="329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1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8182D-F6D3-C850-3903-9C0AB1C9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A6ED-A6FB-125E-03DC-E8700F463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Global Convergence with Adapted Score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5EA30-1D5C-5266-FA60-DC319BF8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EA4DC-F635-B684-5FDD-67FAAFE5C755}"/>
              </a:ext>
            </a:extLst>
          </p:cNvPr>
          <p:cNvSpPr txBox="1"/>
          <p:nvPr/>
        </p:nvSpPr>
        <p:spPr>
          <a:xfrm>
            <a:off x="844296" y="1189038"/>
            <a:ext cx="10582275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Theorem</a:t>
            </a:r>
          </a:p>
          <a:p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Suppose the reward function is concave and </a:t>
            </a:r>
            <a:r>
              <a:rPr lang="en-US" sz="28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L</a:t>
            </a:r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-smooth. Consider adapting a linear pre-trained score. It holds that</a:t>
            </a:r>
          </a:p>
          <a:p>
            <a:endParaRPr lang="en-US" sz="2800" dirty="0"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endParaRPr lang="en-US" sz="1000" dirty="0"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where                              is the global maximum.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90F6A99-EF4C-3E33-6273-42C485810A9C}"/>
              </a:ext>
            </a:extLst>
          </p:cNvPr>
          <p:cNvSpPr txBox="1">
            <a:spLocks/>
          </p:cNvSpPr>
          <p:nvPr/>
        </p:nvSpPr>
        <p:spPr>
          <a:xfrm>
            <a:off x="877633" y="3986522"/>
            <a:ext cx="10515600" cy="273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Effective gradient-guided diffusion for optimization: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venir Next LT Pro" panose="020B05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1/K</a:t>
            </a:r>
            <a:r>
              <a:rPr lang="en-US" altLang="zh-CN" b="1" dirty="0">
                <a:latin typeface="Avenir Next LT Pro" panose="020B0504020202020204" pitchFamily="34" charset="0"/>
                <a:cs typeface="Helvetica" panose="020B0604020202020204" pitchFamily="34" charset="0"/>
              </a:rPr>
              <a:t> global </a:t>
            </a:r>
            <a:r>
              <a:rPr lang="en-US" altLang="zh-CN" dirty="0">
                <a:latin typeface="Avenir Next LT Pro" panose="020B0504020202020204" pitchFamily="34" charset="0"/>
                <a:cs typeface="Helvetica" panose="020B0604020202020204" pitchFamily="34" charset="0"/>
              </a:rPr>
              <a:t>convergence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dirty="0">
                <a:latin typeface="Avenir Next LT Pro" panose="020B05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b="1" dirty="0">
                <a:latin typeface="Avenir Next LT Pro" panose="020B0504020202020204" pitchFamily="34" charset="0"/>
                <a:cs typeface="Helvetica" panose="020B0604020202020204" pitchFamily="34" charset="0"/>
              </a:rPr>
              <a:t>intrinsic</a:t>
            </a:r>
            <a:r>
              <a:rPr lang="en-US" altLang="zh-CN" dirty="0">
                <a:latin typeface="Avenir Next LT Pro" panose="020B0504020202020204" pitchFamily="34" charset="0"/>
                <a:cs typeface="Helvetica" panose="020B0604020202020204" pitchFamily="34" charset="0"/>
              </a:rPr>
              <a:t> dimension dependence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dirty="0">
                <a:latin typeface="Avenir Next LT Pro" panose="020B0504020202020204" pitchFamily="34" charset="0"/>
                <a:cs typeface="Helvetica" panose="020B0604020202020204" pitchFamily="34" charset="0"/>
              </a:rPr>
              <a:t> Preservation of subspace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9B011-578C-4E7E-60E8-F06A335C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759" y="2575296"/>
            <a:ext cx="3824482" cy="444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58B9C2-2326-3D23-7A82-54A99E5C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999" y="3170314"/>
            <a:ext cx="2453423" cy="450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876A5-898A-6C66-4A7B-BBA8119EAB00}"/>
              </a:ext>
            </a:extLst>
          </p:cNvPr>
          <p:cNvSpPr txBox="1"/>
          <p:nvPr/>
        </p:nvSpPr>
        <p:spPr>
          <a:xfrm>
            <a:off x="5671335" y="6087946"/>
            <a:ext cx="55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Q. Ying, H. Yuan, Y. Yang, M. Chen, M. Wang. “Gradient Guidance for Diffusion Models”,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NeurIPS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458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8C03-3AE5-1648-71B1-34375991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520"/>
          </a:xfrm>
        </p:spPr>
        <p:txBody>
          <a:bodyPr/>
          <a:lstStyle/>
          <a:p>
            <a:r>
              <a:rPr lang="en-US" altLang="zh-CN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Transformative Power of Fine-Tuning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Avenir Next LT Pro" panose="020B0504020202020204" pitchFamily="34" charset="0"/>
              <a:ea typeface="Source Sans Pro" panose="020B0503030403020204" pitchFamily="34" charset="0"/>
              <a:cs typeface="CMU Sans Serif" panose="02000603000000000000" pitchFamily="2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50D234D-9B0A-F4A5-D08D-9925BC94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EBB3A-1F22-E9D0-3AC6-D8AECA87A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7" y="1633357"/>
            <a:ext cx="2405673" cy="231961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15C1E6A-5326-3240-9732-812220D99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2" t="13966" r="32453" b="13377"/>
          <a:stretch/>
        </p:blipFill>
        <p:spPr bwMode="auto">
          <a:xfrm>
            <a:off x="3650437" y="1633358"/>
            <a:ext cx="2406684" cy="23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B5548AE5-B68F-2383-0B37-17756DA8D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809" r="17820"/>
          <a:stretch/>
        </p:blipFill>
        <p:spPr>
          <a:xfrm>
            <a:off x="6299282" y="1633357"/>
            <a:ext cx="2406684" cy="231918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2EF79D-E74A-C0CB-992B-E16B57759F05}"/>
              </a:ext>
            </a:extLst>
          </p:cNvPr>
          <p:cNvSpPr txBox="1"/>
          <p:nvPr/>
        </p:nvSpPr>
        <p:spPr>
          <a:xfrm>
            <a:off x="4418307" y="3963157"/>
            <a:ext cx="870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F55243-C162-DA9E-F09C-796ADE059BC4}"/>
              </a:ext>
            </a:extLst>
          </p:cNvPr>
          <p:cNvSpPr txBox="1"/>
          <p:nvPr/>
        </p:nvSpPr>
        <p:spPr>
          <a:xfrm>
            <a:off x="6963854" y="396315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Biology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5866C-6F34-EBC4-7621-CDD5F77F10A3}"/>
              </a:ext>
            </a:extLst>
          </p:cNvPr>
          <p:cNvSpPr txBox="1"/>
          <p:nvPr/>
        </p:nvSpPr>
        <p:spPr>
          <a:xfrm>
            <a:off x="9455804" y="3963157"/>
            <a:ext cx="139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RL/control</a:t>
            </a:r>
          </a:p>
        </p:txBody>
      </p:sp>
      <p:pic>
        <p:nvPicPr>
          <p:cNvPr id="20" name="Picture 19" descr="A screenshot of a chat&#10;&#10;Description automatically generated">
            <a:extLst>
              <a:ext uri="{FF2B5EF4-FFF2-40B4-BE49-F238E27FC236}">
                <a16:creationId xmlns:a16="http://schemas.microsoft.com/office/drawing/2014/main" id="{67AE0619-5C26-BCD9-B5FD-329E0F614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" y="1625844"/>
            <a:ext cx="2406684" cy="23191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4954C4-29EF-2B15-7020-41C7F1AE6BE5}"/>
              </a:ext>
            </a:extLst>
          </p:cNvPr>
          <p:cNvSpPr txBox="1"/>
          <p:nvPr/>
        </p:nvSpPr>
        <p:spPr>
          <a:xfrm>
            <a:off x="1521094" y="3963157"/>
            <a:ext cx="1356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Language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AC4A5-C4AD-0995-08FA-3603F4FBD66F}"/>
              </a:ext>
            </a:extLst>
          </p:cNvPr>
          <p:cNvSpPr txBox="1"/>
          <p:nvPr/>
        </p:nvSpPr>
        <p:spPr>
          <a:xfrm>
            <a:off x="4497720" y="1233062"/>
            <a:ext cx="71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Sora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686951-A7A7-F1DF-3F43-A846FCB68F65}"/>
              </a:ext>
            </a:extLst>
          </p:cNvPr>
          <p:cNvSpPr txBox="1"/>
          <p:nvPr/>
        </p:nvSpPr>
        <p:spPr>
          <a:xfrm>
            <a:off x="6742543" y="1233062"/>
            <a:ext cx="152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venir Next LT Pro" panose="020B0504020202020204" pitchFamily="34" charset="0"/>
              </a:rPr>
              <a:t>RFDiffusion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2135DB-3CF7-86CD-7BDE-38B8AD3268DD}"/>
              </a:ext>
            </a:extLst>
          </p:cNvPr>
          <p:cNvSpPr txBox="1"/>
          <p:nvPr/>
        </p:nvSpPr>
        <p:spPr>
          <a:xfrm>
            <a:off x="9065472" y="1222033"/>
            <a:ext cx="2170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Decision Diffuser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8FA450-8DAC-8483-F920-5FA1D3FC588F}"/>
              </a:ext>
            </a:extLst>
          </p:cNvPr>
          <p:cNvSpPr txBox="1"/>
          <p:nvPr/>
        </p:nvSpPr>
        <p:spPr>
          <a:xfrm>
            <a:off x="1585599" y="1236520"/>
            <a:ext cx="1227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ChatGPT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E1CC73-88C6-37D0-D294-7F683DCDFB56}"/>
              </a:ext>
            </a:extLst>
          </p:cNvPr>
          <p:cNvSpPr txBox="1">
            <a:spLocks/>
          </p:cNvSpPr>
          <p:nvPr/>
        </p:nvSpPr>
        <p:spPr>
          <a:xfrm>
            <a:off x="841248" y="4683512"/>
            <a:ext cx="10515600" cy="180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Adapter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Houlsby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et al., 2019)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venir Next LT Pro" panose="020B0504020202020204" pitchFamily="34" charset="0"/>
                <a:cs typeface="Arial" panose="020B0604020202020204" pitchFamily="34" charset="0"/>
              </a:rPr>
              <a:t>LoRA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(Hu et al., 2022)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, Supervised fine-tuning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(Ouyang et al., 2022)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, RLHF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(Ouyang et al., 2022)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, Distillation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(Poole et al., 2022)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, …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Gap: Methodology focused; limited theoretical guarantees</a:t>
            </a:r>
          </a:p>
        </p:txBody>
      </p:sp>
    </p:spTree>
    <p:extLst>
      <p:ext uri="{BB962C8B-B14F-4D97-AF65-F5344CB8AC3E}">
        <p14:creationId xmlns:p14="http://schemas.microsoft.com/office/powerpoint/2010/main" val="9820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112F-AB52-D94C-957F-3817A039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From           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724E-376B-C83D-7925-1D6FAB1BE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527"/>
            <a:ext cx="10515600" cy="5423545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Text-to-image generation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(Black et al., 2023)</a:t>
            </a:r>
            <a:endParaRPr lang="en-US" sz="2400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dirty="0">
              <a:latin typeface="Avenir Next LT Pro" panose="020B0504020202020204" pitchFamily="34" charset="0"/>
            </a:endParaRPr>
          </a:p>
          <a:p>
            <a:r>
              <a:rPr lang="en-US" dirty="0">
                <a:latin typeface="Avenir Next LT Pro" panose="020B0504020202020204" pitchFamily="34" charset="0"/>
              </a:rPr>
              <a:t>Protein generation with biochemical properties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(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Watson et al., 2023;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Gruver et al., 2023)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A raccoons in a cage&#10;&#10;Description automatically generated">
            <a:extLst>
              <a:ext uri="{FF2B5EF4-FFF2-40B4-BE49-F238E27FC236}">
                <a16:creationId xmlns:a16="http://schemas.microsoft.com/office/drawing/2014/main" id="{0D69FF9B-D14A-8E4B-9182-1611640F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19" y="1735494"/>
            <a:ext cx="8041362" cy="16935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FCBC1-371B-124E-EEB7-F098716E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diagram of a protein&#10;&#10;Description automatically generated">
            <a:extLst>
              <a:ext uri="{FF2B5EF4-FFF2-40B4-BE49-F238E27FC236}">
                <a16:creationId xmlns:a16="http://schemas.microsoft.com/office/drawing/2014/main" id="{E039F3AF-A097-525A-B05F-E23DEEB76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14" y="4490119"/>
            <a:ext cx="3766571" cy="186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6121C-F9BF-63B1-1C52-CF6A4F82D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661" y="508110"/>
            <a:ext cx="9144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1B447-D718-F0E7-9FD5-D23F58142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407" y="508110"/>
            <a:ext cx="1282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8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4988-09A0-2B35-1B0C-54D8C5115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Conditional 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189B-8163-7F1F-3BAA-41B577B43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179577"/>
            <a:ext cx="10515600" cy="1479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latin typeface="Helvetica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Helvetica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3FCB87-C6AD-CAF6-B239-981EB770CFB5}"/>
              </a:ext>
            </a:extLst>
          </p:cNvPr>
          <p:cNvSpPr txBox="1">
            <a:spLocks/>
          </p:cNvSpPr>
          <p:nvPr/>
        </p:nvSpPr>
        <p:spPr>
          <a:xfrm>
            <a:off x="838200" y="1179576"/>
            <a:ext cx="10515600" cy="1479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Conditioned sample generation for a given label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diagram of a function&#10;&#10;Description automatically generated">
            <a:extLst>
              <a:ext uri="{FF2B5EF4-FFF2-40B4-BE49-F238E27FC236}">
                <a16:creationId xmlns:a16="http://schemas.microsoft.com/office/drawing/2014/main" id="{10B4C616-6F94-BB92-1261-F7158DE3A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03" y="1714363"/>
            <a:ext cx="7663193" cy="27793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C77FF-2966-AD26-4BBA-982BB656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2917E-967D-935C-01AD-73D15300E913}"/>
              </a:ext>
            </a:extLst>
          </p:cNvPr>
          <p:cNvSpPr txBox="1"/>
          <p:nvPr/>
        </p:nvSpPr>
        <p:spPr>
          <a:xfrm>
            <a:off x="1093376" y="3097113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Label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5CA63E-11FE-8B17-1D76-D94C6EF67537}"/>
              </a:ext>
            </a:extLst>
          </p:cNvPr>
          <p:cNvSpPr/>
          <p:nvPr/>
        </p:nvSpPr>
        <p:spPr>
          <a:xfrm>
            <a:off x="2043404" y="2614182"/>
            <a:ext cx="1558212" cy="662473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EEEF31-F089-B6C6-E037-C4598C75EF9E}"/>
              </a:ext>
            </a:extLst>
          </p:cNvPr>
          <p:cNvSpPr txBox="1">
            <a:spLocks/>
          </p:cNvSpPr>
          <p:nvPr/>
        </p:nvSpPr>
        <p:spPr>
          <a:xfrm>
            <a:off x="838199" y="4597537"/>
            <a:ext cx="10515600" cy="1479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Diffusion models can handle diverse conditional information, e.g., text prompts, partial images, etc.</a:t>
            </a:r>
          </a:p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The key is to </a:t>
            </a:r>
            <a:r>
              <a:rPr lang="en-US" dirty="0" err="1">
                <a:latin typeface="Avenir Next LT Pro" panose="020B0504020202020204" pitchFamily="34" charset="0"/>
                <a:cs typeface="Arial" panose="020B0604020202020204" pitchFamily="34" charset="0"/>
              </a:rPr>
              <a:t>scalably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 estimate the conditional score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878F7-C5C0-EC94-44BD-D34C02EE7A44}"/>
              </a:ext>
            </a:extLst>
          </p:cNvPr>
          <p:cNvSpPr txBox="1"/>
          <p:nvPr/>
        </p:nvSpPr>
        <p:spPr>
          <a:xfrm>
            <a:off x="2665141" y="6087946"/>
            <a:ext cx="859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More in the survey: M. Chen, S. Mei, J. Fan, and M. Wang. “Challenges and Opportunities of Diffusion Models for Generative AI”. National Science Review 2024</a:t>
            </a:r>
          </a:p>
        </p:txBody>
      </p:sp>
    </p:spTree>
    <p:extLst>
      <p:ext uri="{BB962C8B-B14F-4D97-AF65-F5344CB8AC3E}">
        <p14:creationId xmlns:p14="http://schemas.microsoft.com/office/powerpoint/2010/main" val="345104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DE2447-41F8-2AE1-3CC4-ABB0812170AC}"/>
              </a:ext>
            </a:extLst>
          </p:cNvPr>
          <p:cNvSpPr txBox="1">
            <a:spLocks/>
          </p:cNvSpPr>
          <p:nvPr/>
        </p:nvSpPr>
        <p:spPr>
          <a:xfrm>
            <a:off x="835151" y="4038667"/>
            <a:ext cx="10515600" cy="949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Reward evaluation is noisy</a:t>
            </a:r>
          </a:p>
          <a:p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A112F-AB52-D94C-957F-3817A039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Gradient Guidance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190AE-C497-233B-0644-40419E69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DD2E5B-576F-24BD-2AB7-1997F81F0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3095"/>
            <a:ext cx="10515600" cy="561868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Data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 is Gaussian. Reward function is linear                     .</a:t>
            </a:r>
          </a:p>
          <a:p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2A86F-B811-4616-D68D-C864DB924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45" y="3503094"/>
            <a:ext cx="1700020" cy="401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55D03D-2DCA-4A26-3D2D-15B94B469D49}"/>
              </a:ext>
            </a:extLst>
          </p:cNvPr>
          <p:cNvSpPr txBox="1"/>
          <p:nvPr/>
        </p:nvSpPr>
        <p:spPr>
          <a:xfrm>
            <a:off x="5860589" y="4601363"/>
            <a:ext cx="76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with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F026A-6580-F38E-AA4E-A5230129C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11" y="4636460"/>
            <a:ext cx="1695307" cy="379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BFDA38-30C7-6EF5-F45F-E6AE43C80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182" y="4654103"/>
            <a:ext cx="1899605" cy="34453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8BFD16-BF55-4A19-C24D-C1B731F59E65}"/>
              </a:ext>
            </a:extLst>
          </p:cNvPr>
          <p:cNvSpPr txBox="1">
            <a:spLocks/>
          </p:cNvSpPr>
          <p:nvPr/>
        </p:nvSpPr>
        <p:spPr>
          <a:xfrm>
            <a:off x="840155" y="5238663"/>
            <a:ext cx="10515600" cy="138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Guidance calculation</a:t>
            </a:r>
          </a:p>
          <a:p>
            <a:endParaRPr lang="en-US" sz="30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F5AB77-C8F3-AA54-E5A9-F55533434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170" y="5938194"/>
            <a:ext cx="6455563" cy="348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C6A33-71BE-8F8A-F230-35B784330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449" y="5849636"/>
            <a:ext cx="7412765" cy="479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6D1648-F5D2-E280-58BB-4511D17C98FC}"/>
              </a:ext>
            </a:extLst>
          </p:cNvPr>
          <p:cNvSpPr txBox="1"/>
          <p:nvPr/>
        </p:nvSpPr>
        <p:spPr>
          <a:xfrm>
            <a:off x="838200" y="1095585"/>
            <a:ext cx="10582275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Definition</a:t>
            </a:r>
          </a:p>
          <a:p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In </a:t>
            </a:r>
            <a:r>
              <a:rPr lang="en-US" sz="2800" i="1" dirty="0">
                <a:latin typeface="Avenir Next LT Pro" panose="020B0504020202020204" pitchFamily="34" charset="0"/>
                <a:cs typeface="Helvetica" panose="020B0604020202020204" pitchFamily="34" charset="0"/>
              </a:rPr>
              <a:t>general</a:t>
            </a:r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 settings, given a gradient vector </a:t>
            </a:r>
            <a:r>
              <a:rPr lang="en-US" sz="28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g</a:t>
            </a:r>
            <a:r>
              <a:rPr lang="en-US" sz="2800" dirty="0">
                <a:latin typeface="Avenir Next LT Pro" panose="020B0504020202020204" pitchFamily="34" charset="0"/>
              </a:rPr>
              <a:t>, define </a:t>
            </a:r>
            <a:r>
              <a:rPr lang="en-US" sz="2800" b="1" dirty="0">
                <a:latin typeface="Avenir Next LT Pro" panose="020B0504020202020204" pitchFamily="34" charset="0"/>
              </a:rPr>
              <a:t>gradient guidance</a:t>
            </a:r>
            <a:r>
              <a:rPr lang="en-US" sz="2800" dirty="0">
                <a:latin typeface="Avenir Next LT Pro" panose="020B0504020202020204" pitchFamily="34" charset="0"/>
              </a:rPr>
              <a:t> as</a:t>
            </a:r>
          </a:p>
          <a:p>
            <a:endParaRPr lang="en-US" sz="2800" dirty="0">
              <a:latin typeface="Avenir Next LT Pro" panose="020B05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>
                <a:latin typeface="Avenir Next LT Pro" panose="020B0504020202020204" pitchFamily="34" charset="0"/>
                <a:cs typeface="Helvetica" panose="020B0604020202020204" pitchFamily="34" charset="0"/>
              </a:rPr>
              <a:t>where       is some coefficient.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06168-475D-825A-F245-B6318AA6A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512" y="2329621"/>
            <a:ext cx="5189650" cy="439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23D895-CB79-94AD-16E5-650E7A02F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0634" y="2944127"/>
            <a:ext cx="473966" cy="297233"/>
          </a:xfrm>
          <a:prstGeom prst="rect">
            <a:avLst/>
          </a:prstGeom>
        </p:spPr>
      </p:pic>
      <p:pic>
        <p:nvPicPr>
          <p:cNvPr id="4" name="Picture 3" descr="A green check mark and red x mark&#10;&#10;AI-generated content may be incorrect.">
            <a:extLst>
              <a:ext uri="{FF2B5EF4-FFF2-40B4-BE49-F238E27FC236}">
                <a16:creationId xmlns:a16="http://schemas.microsoft.com/office/drawing/2014/main" id="{AD515246-D203-B5CA-0874-A783E4EE3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2"/>
          <a:stretch/>
        </p:blipFill>
        <p:spPr>
          <a:xfrm>
            <a:off x="10087214" y="4806284"/>
            <a:ext cx="990700" cy="9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4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6A264-2AD0-EE90-9FE6-7EA1C2D48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450C-CA53-3FAB-FAAD-518C8E37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Interpretation of Gradient Guidance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DAD65-31EF-26E9-9E42-CDA346A1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D0379-ECAF-B29F-46C7-4DF1AB75A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179574"/>
            <a:ext cx="10515600" cy="4989997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Gradient guidance                                                             steers diffusion model to close a “</a:t>
            </a:r>
            <a:r>
              <a:rPr lang="en-US" i="1" dirty="0">
                <a:latin typeface="Avenir Next LT Pro" panose="020B0504020202020204" pitchFamily="34" charset="0"/>
                <a:cs typeface="Arial" panose="020B0604020202020204" pitchFamily="34" charset="0"/>
              </a:rPr>
              <a:t>look-ahead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” gap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28FAD-35F7-DE79-2CB3-8B7B8317E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214" y="4251887"/>
            <a:ext cx="6364350" cy="1606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6EF28-E7B9-47CC-5E01-847776A9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06" y="2352660"/>
            <a:ext cx="9041258" cy="3582385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D3CFE6EE-2E5E-29EF-EF7E-249274C70916}"/>
              </a:ext>
            </a:extLst>
          </p:cNvPr>
          <p:cNvSpPr/>
          <p:nvPr/>
        </p:nvSpPr>
        <p:spPr>
          <a:xfrm>
            <a:off x="4125744" y="3406254"/>
            <a:ext cx="287676" cy="1533048"/>
          </a:xfrm>
          <a:prstGeom prst="leftBrace">
            <a:avLst>
              <a:gd name="adj1" fmla="val 58334"/>
              <a:gd name="adj2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2B98E-94A3-7911-7246-031D87BF6398}"/>
              </a:ext>
            </a:extLst>
          </p:cNvPr>
          <p:cNvSpPr txBox="1"/>
          <p:nvPr/>
        </p:nvSpPr>
        <p:spPr>
          <a:xfrm>
            <a:off x="2181021" y="3852611"/>
            <a:ext cx="194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Look-ahead Gap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8BF507-A80E-412C-F038-1205C544C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06" y="2350763"/>
            <a:ext cx="9041258" cy="358238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650A1B-7C54-3DFF-F153-12C09E7B15AA}"/>
              </a:ext>
            </a:extLst>
          </p:cNvPr>
          <p:cNvCxnSpPr>
            <a:cxnSpLocks/>
          </p:cNvCxnSpPr>
          <p:nvPr/>
        </p:nvCxnSpPr>
        <p:spPr>
          <a:xfrm>
            <a:off x="4808306" y="3414964"/>
            <a:ext cx="0" cy="355652"/>
          </a:xfrm>
          <a:prstGeom prst="line">
            <a:avLst/>
          </a:prstGeom>
          <a:ln w="28575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FC39CDA-880A-E051-C46B-EBBBFA3AA5F9}"/>
              </a:ext>
            </a:extLst>
          </p:cNvPr>
          <p:cNvSpPr/>
          <p:nvPr/>
        </p:nvSpPr>
        <p:spPr>
          <a:xfrm>
            <a:off x="4749191" y="3698499"/>
            <a:ext cx="123290" cy="1232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3EFF6-5DF4-535E-29B7-79633E976AF3}"/>
              </a:ext>
            </a:extLst>
          </p:cNvPr>
          <p:cNvSpPr txBox="1"/>
          <p:nvPr/>
        </p:nvSpPr>
        <p:spPr>
          <a:xfrm>
            <a:off x="2445249" y="3999549"/>
            <a:ext cx="264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Reward Improve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6DFDF4-8906-AF07-E2A2-757BF2C7F5EE}"/>
              </a:ext>
            </a:extLst>
          </p:cNvPr>
          <p:cNvCxnSpPr>
            <a:cxnSpLocks/>
          </p:cNvCxnSpPr>
          <p:nvPr/>
        </p:nvCxnSpPr>
        <p:spPr>
          <a:xfrm flipH="1">
            <a:off x="8474927" y="3698499"/>
            <a:ext cx="501805" cy="859840"/>
          </a:xfrm>
          <a:prstGeom prst="straightConnector1">
            <a:avLst/>
          </a:prstGeom>
          <a:ln w="28575">
            <a:solidFill>
              <a:srgbClr val="2CA0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54EFCA4-19CC-6EB2-BEE6-FFBDE3E98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474" y="3421656"/>
            <a:ext cx="988020" cy="3384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3C56D1-2A48-7673-5CB8-81099B1760A2}"/>
              </a:ext>
            </a:extLst>
          </p:cNvPr>
          <p:cNvSpPr txBox="1"/>
          <p:nvPr/>
        </p:nvSpPr>
        <p:spPr>
          <a:xfrm>
            <a:off x="6802247" y="3320781"/>
            <a:ext cx="515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CA02C"/>
                </a:solidFill>
                <a:latin typeface="Avenir Next LT Pro" panose="020B0504020202020204" pitchFamily="34" charset="0"/>
              </a:rPr>
              <a:t>Naïve gradient               not working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77FAD70-9738-FC85-C147-1A15C61A7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882" y="1192181"/>
            <a:ext cx="5189650" cy="4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 animBg="1"/>
      <p:bldP spid="19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4FA9C-3D1B-8BD0-A8A4-7E213B7E6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AEF75B-12B3-401B-EC3C-8F8773624552}"/>
              </a:ext>
            </a:extLst>
          </p:cNvPr>
          <p:cNvSpPr/>
          <p:nvPr/>
        </p:nvSpPr>
        <p:spPr>
          <a:xfrm>
            <a:off x="8843062" y="2921403"/>
            <a:ext cx="3166947" cy="880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225A0-456A-A6A5-A499-253D7508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Gradient Guidance Preserves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AE4ED-53E9-3F79-69DE-F5D0E4C9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CCCA31-0058-E155-F973-0EC766CB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179574"/>
            <a:ext cx="10515600" cy="1731577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Gradient guidance </a:t>
            </a:r>
            <a:r>
              <a:rPr lang="en-US" b="1" dirty="0">
                <a:latin typeface="Avenir Next LT Pro" panose="020B0504020202020204" pitchFamily="34" charset="0"/>
                <a:cs typeface="Arial" panose="020B0604020202020204" pitchFamily="34" charset="0"/>
              </a:rPr>
              <a:t>preserves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 subspace structures, but naïve gradient deviates from the subspace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48191A0-E222-8F4A-4A34-179D7B71228B}"/>
              </a:ext>
            </a:extLst>
          </p:cNvPr>
          <p:cNvSpPr/>
          <p:nvPr/>
        </p:nvSpPr>
        <p:spPr>
          <a:xfrm flipH="1" flipV="1">
            <a:off x="8592128" y="2636681"/>
            <a:ext cx="384604" cy="234300"/>
          </a:xfrm>
          <a:custGeom>
            <a:avLst/>
            <a:gdLst>
              <a:gd name="connsiteX0" fmla="*/ 685800 w 685800"/>
              <a:gd name="connsiteY0" fmla="*/ 361950 h 361950"/>
              <a:gd name="connsiteX1" fmla="*/ 466725 w 685800"/>
              <a:gd name="connsiteY1" fmla="*/ 114300 h 361950"/>
              <a:gd name="connsiteX2" fmla="*/ 0 w 685800"/>
              <a:gd name="connsiteY2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361950">
                <a:moveTo>
                  <a:pt x="685800" y="361950"/>
                </a:moveTo>
                <a:cubicBezTo>
                  <a:pt x="633412" y="268287"/>
                  <a:pt x="581025" y="174625"/>
                  <a:pt x="466725" y="114300"/>
                </a:cubicBezTo>
                <a:cubicBezTo>
                  <a:pt x="352425" y="53975"/>
                  <a:pt x="176212" y="26987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3E183-951C-7955-3C69-E0E1D1437DD7}"/>
              </a:ext>
            </a:extLst>
          </p:cNvPr>
          <p:cNvSpPr txBox="1"/>
          <p:nvPr/>
        </p:nvSpPr>
        <p:spPr>
          <a:xfrm>
            <a:off x="8753966" y="2847779"/>
            <a:ext cx="3345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venir Next LT Pro" panose="020B0504020202020204" pitchFamily="34" charset="0"/>
              </a:rPr>
              <a:t>Pre-training induces projection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BF8C3E-D900-FA1D-A281-3458E26C6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98041"/>
            <a:ext cx="6260114" cy="3258309"/>
          </a:xfrm>
          <a:prstGeom prst="rect">
            <a:avLst/>
          </a:prstGeom>
        </p:spPr>
      </p:pic>
      <p:pic>
        <p:nvPicPr>
          <p:cNvPr id="12" name="Picture 11" descr="A graph with red and blue dots&#10;&#10;AI-generated content may be incorrect.">
            <a:extLst>
              <a:ext uri="{FF2B5EF4-FFF2-40B4-BE49-F238E27FC236}">
                <a16:creationId xmlns:a16="http://schemas.microsoft.com/office/drawing/2014/main" id="{92F6F056-215A-1FA2-E3E3-EFA8D944C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/>
          <a:stretch/>
        </p:blipFill>
        <p:spPr>
          <a:xfrm>
            <a:off x="7632700" y="4229389"/>
            <a:ext cx="3721100" cy="21269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149C0D-C423-7B04-BFDB-D9340EF06988}"/>
              </a:ext>
            </a:extLst>
          </p:cNvPr>
          <p:cNvSpPr txBox="1"/>
          <p:nvPr/>
        </p:nvSpPr>
        <p:spPr>
          <a:xfrm>
            <a:off x="10464485" y="4329077"/>
            <a:ext cx="142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CA02C"/>
                </a:solidFill>
                <a:latin typeface="Avenir Next LT Pro" panose="020B0504020202020204" pitchFamily="34" charset="0"/>
              </a:rPr>
              <a:t>Naïve gradient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FDED52-0E0B-F360-247D-E7AA3714ECE2}"/>
              </a:ext>
            </a:extLst>
          </p:cNvPr>
          <p:cNvSpPr txBox="1"/>
          <p:nvPr/>
        </p:nvSpPr>
        <p:spPr>
          <a:xfrm>
            <a:off x="6668429" y="5194922"/>
            <a:ext cx="164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venir Next LT Pro" panose="020B0504020202020204" pitchFamily="34" charset="0"/>
              </a:rPr>
              <a:t>Gradient guidance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A2F3D8-F917-2297-85B9-9C8130914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209178"/>
            <a:ext cx="7772400" cy="4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0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557B0-1DF7-3B95-B767-34751F16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F4CC17-5F56-B70A-F165-2A2331CA60B3}"/>
              </a:ext>
            </a:extLst>
          </p:cNvPr>
          <p:cNvSpPr txBox="1">
            <a:spLocks/>
          </p:cNvSpPr>
          <p:nvPr/>
        </p:nvSpPr>
        <p:spPr>
          <a:xfrm>
            <a:off x="835152" y="4142602"/>
            <a:ext cx="10515600" cy="2240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venir Next LT Pro" panose="020B0504020202020204" pitchFamily="34" charset="0"/>
            </a:endParaRPr>
          </a:p>
          <a:p>
            <a:r>
              <a:rPr lang="en-US" dirty="0">
                <a:latin typeface="Avenir Next LT Pro" panose="020B0504020202020204" pitchFamily="34" charset="0"/>
              </a:rPr>
              <a:t>The gradient can be found by auto-differentiation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Coefficient        is a tuning parameter, akin to a step size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511FC-B82E-B5CA-3841-D0BCEAED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Implementing Gradient Guidance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A4D95-AF7B-9AF4-861B-6D5F3914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7DF40-6527-16CC-FF6E-A536D0371C72}"/>
              </a:ext>
            </a:extLst>
          </p:cNvPr>
          <p:cNvSpPr txBox="1">
            <a:spLocks/>
          </p:cNvSpPr>
          <p:nvPr/>
        </p:nvSpPr>
        <p:spPr>
          <a:xfrm>
            <a:off x="841248" y="1179574"/>
            <a:ext cx="10515600" cy="4989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Gradient guidance involves an unknown expectation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Tweedie’s formula</a:t>
            </a:r>
            <a:r>
              <a:rPr lang="en-US" sz="2400" dirty="0">
                <a:latin typeface="Avenir Next LT Pro" panose="020B05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(Efron, 2011)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venir Next LT Pro" panose="020B0504020202020204" pitchFamily="34" charset="0"/>
              </a:rPr>
              <a:t>Implementable gradient guidance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771F0-29D0-2CBB-EE9C-90099A59E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217" y="1283424"/>
            <a:ext cx="1067424" cy="30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50E08-AC0F-759A-9ABC-650E9887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841" y="2482719"/>
            <a:ext cx="7090317" cy="35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D754EF-1FAD-1938-F7F5-4FE8861E5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356" y="5238460"/>
            <a:ext cx="531731" cy="333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8BC34-02EF-F084-BA7C-DCEB8E707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361" y="3743743"/>
            <a:ext cx="9485278" cy="5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B3C34-10AE-9DBE-B66C-BB576D41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DBDD5-1D84-DCE1-F6E0-090953B5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Gradient Guidance Algorithm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0A267-68C6-D6A1-26F6-7EF175B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03137CA-B1C1-031A-8E72-B77ABA502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23" y="4846585"/>
            <a:ext cx="3847171" cy="1320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03C28-8688-968C-0ED5-A7C5001F0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1656"/>
            <a:ext cx="9422026" cy="4058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2160F-3DBD-1003-C1C4-E8B5F5407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23" y="3429000"/>
            <a:ext cx="3847170" cy="14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92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47149</TotalTime>
  <Words>545</Words>
  <Application>Microsoft Macintosh PowerPoint</Application>
  <PresentationFormat>Widescreen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Avenir Next</vt:lpstr>
      <vt:lpstr>Avenir Next LT Pro</vt:lpstr>
      <vt:lpstr>Calibri</vt:lpstr>
      <vt:lpstr>Calibri Light</vt:lpstr>
      <vt:lpstr>CMU Serif</vt:lpstr>
      <vt:lpstr>Helvetica</vt:lpstr>
      <vt:lpstr>Wingdings</vt:lpstr>
      <vt:lpstr>Office Theme</vt:lpstr>
      <vt:lpstr>PowerPoint Presentation</vt:lpstr>
      <vt:lpstr>Transformative Power of Fine-Tuning</vt:lpstr>
      <vt:lpstr>From           to </vt:lpstr>
      <vt:lpstr>Conditional Diffusion Models</vt:lpstr>
      <vt:lpstr>Gradient Guidance</vt:lpstr>
      <vt:lpstr>Interpretation of Gradient Guidance</vt:lpstr>
      <vt:lpstr>Gradient Guidance Preserves Structure</vt:lpstr>
      <vt:lpstr>Implementing Gradient Guidance</vt:lpstr>
      <vt:lpstr>Gradient Guidance Algorithm</vt:lpstr>
      <vt:lpstr>A Toy Example</vt:lpstr>
      <vt:lpstr>A Toy Example Cont’d: Good and Bad</vt:lpstr>
      <vt:lpstr>How Far Are We from The Target Reward</vt:lpstr>
      <vt:lpstr>Convergence to Regularized Optima</vt:lpstr>
      <vt:lpstr>Algorithm with Adaptive Pre-trained Score</vt:lpstr>
      <vt:lpstr>Global Convergence with Adapted Score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Minshuo Chen</dc:creator>
  <cp:lastModifiedBy>Minshuo Chen</cp:lastModifiedBy>
  <cp:revision>2932</cp:revision>
  <dcterms:created xsi:type="dcterms:W3CDTF">2023-09-25T02:13:30Z</dcterms:created>
  <dcterms:modified xsi:type="dcterms:W3CDTF">2026-02-23T21:18:45Z</dcterms:modified>
</cp:coreProperties>
</file>